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98" r:id="rId4"/>
    <p:sldId id="299" r:id="rId5"/>
    <p:sldId id="301" r:id="rId6"/>
    <p:sldId id="300" r:id="rId7"/>
    <p:sldId id="302" r:id="rId8"/>
    <p:sldId id="303" r:id="rId9"/>
    <p:sldId id="285" r:id="rId10"/>
    <p:sldId id="265" r:id="rId11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hUKczI33UIOPRs3mdc8vwjUMyy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850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456273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1590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9340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2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1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7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1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1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98" y="223009"/>
            <a:ext cx="1308102" cy="1370891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6.m4a"/><Relationship Id="rId1" Type="http://schemas.microsoft.com/office/2007/relationships/media" Target="../media/media6.m4a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7.m4a"/><Relationship Id="rId1" Type="http://schemas.microsoft.com/office/2007/relationships/media" Target="../media/media7.m4a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60000"/>
          </a:schemeClr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/>
          <p:nvPr/>
        </p:nvSpPr>
        <p:spPr>
          <a:xfrm>
            <a:off x="15659100" y="114300"/>
            <a:ext cx="2628900" cy="10515600"/>
          </a:xfrm>
          <a:prstGeom prst="rect">
            <a:avLst/>
          </a:prstGeom>
          <a:solidFill>
            <a:srgbClr val="F6F6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"/>
          <p:cNvSpPr/>
          <p:nvPr/>
        </p:nvSpPr>
        <p:spPr>
          <a:xfrm>
            <a:off x="16925778" y="1904460"/>
            <a:ext cx="47771" cy="838254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/>
          <p:nvPr/>
        </p:nvSpPr>
        <p:spPr>
          <a:xfrm>
            <a:off x="2590800" y="3086100"/>
            <a:ext cx="1184413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sz="4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ABSTRACT NOUN</a:t>
            </a:r>
            <a:endParaRPr sz="4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0"/>
          <p:cNvSpPr/>
          <p:nvPr/>
        </p:nvSpPr>
        <p:spPr>
          <a:xfrm>
            <a:off x="0" y="9258300"/>
            <a:ext cx="18288001" cy="1035566"/>
          </a:xfrm>
          <a:prstGeom prst="rect">
            <a:avLst/>
          </a:prstGeom>
          <a:solidFill>
            <a:srgbClr val="FFDE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0"/>
          <p:cNvSpPr/>
          <p:nvPr/>
        </p:nvSpPr>
        <p:spPr>
          <a:xfrm>
            <a:off x="741448" y="2838450"/>
            <a:ext cx="47625" cy="641985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0"/>
          <p:cNvSpPr txBox="1">
            <a:spLocks noGrp="1"/>
          </p:cNvSpPr>
          <p:nvPr>
            <p:ph type="dt" idx="10"/>
          </p:nvPr>
        </p:nvSpPr>
        <p:spPr>
          <a:xfrm>
            <a:off x="3810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sz="1400" dirty="0">
              <a:solidFill>
                <a:schemeClr val="dk1"/>
              </a:solidFill>
            </a:endParaRPr>
          </a:p>
        </p:txBody>
      </p:sp>
      <p:sp>
        <p:nvSpPr>
          <p:cNvPr id="184" name="Google Shape;184;p10"/>
          <p:cNvSpPr/>
          <p:nvPr/>
        </p:nvSpPr>
        <p:spPr>
          <a:xfrm>
            <a:off x="3810000" y="3086100"/>
            <a:ext cx="11844130" cy="30161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 dirty="0">
                <a:solidFill>
                  <a:srgbClr val="FF0000"/>
                </a:solidFill>
                <a:latin typeface="+mj-lt"/>
                <a:ea typeface="Cambria"/>
                <a:cs typeface="Cambria"/>
                <a:sym typeface="Cambria"/>
              </a:rPr>
              <a:t>THANK YOU</a:t>
            </a:r>
            <a:endParaRPr sz="7200" b="1" i="0" u="none" strike="noStrike" cap="none" dirty="0">
              <a:solidFill>
                <a:srgbClr val="FF0000"/>
              </a:solidFill>
              <a:latin typeface="+mj-lt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Noun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15898761" cy="23622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>
                <a:latin typeface="+mj-lt"/>
              </a:rPr>
              <a:t> Nouns that are names of qualities, status, feelings and actions are abstract nouns. </a:t>
            </a:r>
          </a:p>
        </p:txBody>
      </p:sp>
      <p:pic>
        <p:nvPicPr>
          <p:cNvPr id="4" name="~PP275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5392400" y="9677400"/>
            <a:ext cx="457200" cy="457200"/>
          </a:xfrm>
          <a:prstGeom prst="rect">
            <a:avLst/>
          </a:prstGeom>
        </p:spPr>
      </p:pic>
      <p:pic>
        <p:nvPicPr>
          <p:cNvPr id="5" name="Picture 4" descr="IMG-20200814-WA004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71700" y="2912807"/>
            <a:ext cx="13944600" cy="6172199"/>
          </a:xfrm>
          <a:prstGeom prst="rect">
            <a:avLst/>
          </a:prstGeom>
        </p:spPr>
      </p:pic>
      <p:sp>
        <p:nvSpPr>
          <p:cNvPr id="6" name="Google Shape;99;p2">
            <a:extLst>
              <a:ext uri="{FF2B5EF4-FFF2-40B4-BE49-F238E27FC236}">
                <a16:creationId xmlns:a16="http://schemas.microsoft.com/office/drawing/2014/main" id="{44165157-10E6-7F16-F369-8CBE83A567D7}"/>
              </a:ext>
            </a:extLst>
          </p:cNvPr>
          <p:cNvSpPr/>
          <p:nvPr/>
        </p:nvSpPr>
        <p:spPr>
          <a:xfrm>
            <a:off x="1" y="9258299"/>
            <a:ext cx="9940412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 advTm="1121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23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15264581" cy="1143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+mj-lt"/>
              </a:rPr>
              <a:t>Qualities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21858"/>
            <a:ext cx="15392400" cy="7465142"/>
          </a:xfrm>
        </p:spPr>
        <p:txBody>
          <a:bodyPr/>
          <a:lstStyle/>
          <a:p>
            <a:pPr algn="ctr">
              <a:buFont typeface="Wingdings" pitchFamily="2" charset="2"/>
              <a:buChar char="v"/>
            </a:pPr>
            <a:r>
              <a:rPr lang="en-US" sz="6000" b="1" dirty="0">
                <a:latin typeface="+mj-lt"/>
              </a:rPr>
              <a:t>Goodness</a:t>
            </a:r>
          </a:p>
          <a:p>
            <a:pPr algn="ctr">
              <a:buFont typeface="Wingdings" pitchFamily="2" charset="2"/>
              <a:buChar char="v"/>
            </a:pPr>
            <a:r>
              <a:rPr lang="en-US" sz="6000" b="1" dirty="0">
                <a:latin typeface="+mj-lt"/>
              </a:rPr>
              <a:t>Wisdom</a:t>
            </a:r>
          </a:p>
          <a:p>
            <a:pPr algn="ctr">
              <a:buFont typeface="Wingdings" pitchFamily="2" charset="2"/>
              <a:buChar char="v"/>
            </a:pPr>
            <a:r>
              <a:rPr lang="en-US" sz="6000" b="1" dirty="0">
                <a:latin typeface="+mj-lt"/>
              </a:rPr>
              <a:t>Beauty</a:t>
            </a:r>
          </a:p>
          <a:p>
            <a:pPr algn="ctr">
              <a:buFont typeface="Wingdings" pitchFamily="2" charset="2"/>
              <a:buChar char="v"/>
            </a:pPr>
            <a:r>
              <a:rPr lang="en-US" sz="6000" b="1" dirty="0">
                <a:latin typeface="+mj-lt"/>
              </a:rPr>
              <a:t>Truth</a:t>
            </a:r>
          </a:p>
          <a:p>
            <a:pPr algn="ctr">
              <a:buFont typeface="Wingdings" pitchFamily="2" charset="2"/>
              <a:buChar char="v"/>
            </a:pPr>
            <a:r>
              <a:rPr lang="en-US" sz="6000" b="1" dirty="0">
                <a:latin typeface="+mj-lt"/>
              </a:rPr>
              <a:t>Obedience </a:t>
            </a:r>
          </a:p>
          <a:p>
            <a:pPr algn="ctr">
              <a:buFont typeface="Wingdings" pitchFamily="2" charset="2"/>
              <a:buChar char="v"/>
            </a:pPr>
            <a:endParaRPr lang="en-US" dirty="0"/>
          </a:p>
          <a:p>
            <a:pPr algn="ctr">
              <a:buFont typeface="Wingdings" pitchFamily="2" charset="2"/>
              <a:buChar char="v"/>
            </a:pPr>
            <a:endParaRPr lang="en-US" dirty="0"/>
          </a:p>
        </p:txBody>
      </p:sp>
      <p:pic>
        <p:nvPicPr>
          <p:cNvPr id="5" name="~PP1975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5392400" y="9677400"/>
            <a:ext cx="457200" cy="457200"/>
          </a:xfrm>
          <a:prstGeom prst="rect">
            <a:avLst/>
          </a:prstGeom>
        </p:spPr>
      </p:pic>
      <p:sp>
        <p:nvSpPr>
          <p:cNvPr id="4" name="Google Shape;99;p2">
            <a:extLst>
              <a:ext uri="{FF2B5EF4-FFF2-40B4-BE49-F238E27FC236}">
                <a16:creationId xmlns:a16="http://schemas.microsoft.com/office/drawing/2014/main" id="{222F858F-06A6-F484-8DB6-D9AD7DC0E7C6}"/>
              </a:ext>
            </a:extLst>
          </p:cNvPr>
          <p:cNvSpPr/>
          <p:nvPr/>
        </p:nvSpPr>
        <p:spPr>
          <a:xfrm>
            <a:off x="6979219" y="9258299"/>
            <a:ext cx="113087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 advTm="815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15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0464" y="274638"/>
            <a:ext cx="12491883" cy="1143000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rgbClr val="FF0000"/>
                </a:solidFill>
                <a:latin typeface="+mj-lt"/>
              </a:rPr>
              <a:t>States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5780" y="1600200"/>
            <a:ext cx="12609871" cy="6201697"/>
          </a:xfrm>
        </p:spPr>
        <p:txBody>
          <a:bodyPr/>
          <a:lstStyle/>
          <a:p>
            <a:pPr algn="ctr">
              <a:buFont typeface="Wingdings" pitchFamily="2" charset="2"/>
              <a:buChar char="v"/>
            </a:pPr>
            <a:r>
              <a:rPr lang="en-US" sz="6600" b="1" dirty="0">
                <a:latin typeface="+mj-lt"/>
              </a:rPr>
              <a:t>Happiness</a:t>
            </a:r>
          </a:p>
          <a:p>
            <a:pPr algn="ctr">
              <a:buFont typeface="Wingdings" pitchFamily="2" charset="2"/>
              <a:buChar char="v"/>
            </a:pPr>
            <a:r>
              <a:rPr lang="en-US" sz="6600" b="1" dirty="0">
                <a:latin typeface="+mj-lt"/>
              </a:rPr>
              <a:t>Friendship</a:t>
            </a:r>
          </a:p>
          <a:p>
            <a:pPr algn="ctr">
              <a:buFont typeface="Wingdings" pitchFamily="2" charset="2"/>
              <a:buChar char="v"/>
            </a:pPr>
            <a:r>
              <a:rPr lang="en-US" sz="6600" b="1" dirty="0">
                <a:latin typeface="+mj-lt"/>
              </a:rPr>
              <a:t>Youth</a:t>
            </a:r>
          </a:p>
          <a:p>
            <a:pPr algn="ctr">
              <a:buFont typeface="Wingdings" pitchFamily="2" charset="2"/>
              <a:buChar char="v"/>
            </a:pPr>
            <a:r>
              <a:rPr lang="en-US" sz="6600" b="1" dirty="0">
                <a:latin typeface="+mj-lt"/>
              </a:rPr>
              <a:t>Comfort</a:t>
            </a:r>
          </a:p>
          <a:p>
            <a:pPr algn="ctr">
              <a:buFont typeface="Wingdings" pitchFamily="2" charset="2"/>
              <a:buChar char="v"/>
            </a:pPr>
            <a:r>
              <a:rPr lang="en-US" sz="6600" b="1" dirty="0">
                <a:latin typeface="+mj-lt"/>
              </a:rPr>
              <a:t>Freedom </a:t>
            </a:r>
          </a:p>
          <a:p>
            <a:pPr algn="ctr">
              <a:buFont typeface="Wingdings" pitchFamily="2" charset="2"/>
              <a:buChar char="v"/>
            </a:pPr>
            <a:endParaRPr lang="en-US" dirty="0"/>
          </a:p>
          <a:p>
            <a:pPr algn="ctr">
              <a:buFont typeface="Wingdings" pitchFamily="2" charset="2"/>
              <a:buChar char="v"/>
            </a:pPr>
            <a:endParaRPr lang="en-US" dirty="0"/>
          </a:p>
        </p:txBody>
      </p:sp>
      <p:pic>
        <p:nvPicPr>
          <p:cNvPr id="5" name="~PP9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5392400" y="9677400"/>
            <a:ext cx="457200" cy="457200"/>
          </a:xfrm>
          <a:prstGeom prst="rect">
            <a:avLst/>
          </a:prstGeom>
        </p:spPr>
      </p:pic>
      <p:sp>
        <p:nvSpPr>
          <p:cNvPr id="4" name="Google Shape;99;p2">
            <a:extLst>
              <a:ext uri="{FF2B5EF4-FFF2-40B4-BE49-F238E27FC236}">
                <a16:creationId xmlns:a16="http://schemas.microsoft.com/office/drawing/2014/main" id="{1AC3432D-B711-E71C-E6E2-021C9DDF6E87}"/>
              </a:ext>
            </a:extLst>
          </p:cNvPr>
          <p:cNvSpPr/>
          <p:nvPr/>
        </p:nvSpPr>
        <p:spPr>
          <a:xfrm>
            <a:off x="1" y="9258299"/>
            <a:ext cx="10412360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 advTm="68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84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4935200" cy="1143000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rgbClr val="FF0000"/>
                </a:solidFill>
                <a:latin typeface="+mj-lt"/>
              </a:rPr>
              <a:t>Feelings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15072852" cy="6157452"/>
          </a:xfrm>
        </p:spPr>
        <p:txBody>
          <a:bodyPr/>
          <a:lstStyle/>
          <a:p>
            <a:pPr algn="ctr">
              <a:buFont typeface="Wingdings" pitchFamily="2" charset="2"/>
              <a:buChar char="v"/>
            </a:pPr>
            <a:r>
              <a:rPr lang="en-US" sz="6600" b="1" dirty="0">
                <a:latin typeface="+mj-lt"/>
              </a:rPr>
              <a:t>Hatred</a:t>
            </a:r>
          </a:p>
          <a:p>
            <a:pPr algn="ctr">
              <a:buFont typeface="Wingdings" pitchFamily="2" charset="2"/>
              <a:buChar char="v"/>
            </a:pPr>
            <a:r>
              <a:rPr lang="en-US" sz="6600" b="1" dirty="0">
                <a:latin typeface="+mj-lt"/>
              </a:rPr>
              <a:t>Sympathy</a:t>
            </a:r>
          </a:p>
          <a:p>
            <a:pPr algn="ctr">
              <a:buFont typeface="Wingdings" pitchFamily="2" charset="2"/>
              <a:buChar char="v"/>
            </a:pPr>
            <a:r>
              <a:rPr lang="en-US" sz="6600" b="1" dirty="0">
                <a:latin typeface="+mj-lt"/>
              </a:rPr>
              <a:t>Sadness</a:t>
            </a:r>
          </a:p>
          <a:p>
            <a:pPr algn="ctr">
              <a:buFont typeface="Wingdings" pitchFamily="2" charset="2"/>
              <a:buChar char="v"/>
            </a:pPr>
            <a:r>
              <a:rPr lang="en-US" sz="6600" b="1" dirty="0">
                <a:latin typeface="+mj-lt"/>
              </a:rPr>
              <a:t>Love </a:t>
            </a:r>
          </a:p>
          <a:p>
            <a:pPr algn="ctr">
              <a:buFont typeface="Wingdings" pitchFamily="2" charset="2"/>
              <a:buChar char="v"/>
            </a:pPr>
            <a:r>
              <a:rPr lang="en-US" sz="6600" b="1" dirty="0">
                <a:latin typeface="+mj-lt"/>
              </a:rPr>
              <a:t>Pride </a:t>
            </a:r>
          </a:p>
          <a:p>
            <a:pPr algn="ctr">
              <a:buFont typeface="Wingdings" pitchFamily="2" charset="2"/>
              <a:buChar char="v"/>
            </a:pPr>
            <a:endParaRPr lang="en-US" sz="6600" b="1" dirty="0">
              <a:latin typeface="+mj-lt"/>
            </a:endParaRPr>
          </a:p>
          <a:p>
            <a:pPr algn="ctr">
              <a:buFont typeface="Wingdings" pitchFamily="2" charset="2"/>
              <a:buChar char="v"/>
            </a:pPr>
            <a:endParaRPr lang="en-US" sz="6600" b="1" dirty="0">
              <a:latin typeface="+mj-lt"/>
            </a:endParaRPr>
          </a:p>
          <a:p>
            <a:pPr algn="ctr">
              <a:buFont typeface="Wingdings" pitchFamily="2" charset="2"/>
              <a:buChar char="v"/>
            </a:pPr>
            <a:endParaRPr lang="en-US" dirty="0"/>
          </a:p>
          <a:p>
            <a:pPr algn="ctr">
              <a:buFont typeface="Wingdings" pitchFamily="2" charset="2"/>
              <a:buChar char="v"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Font typeface="Wingdings" pitchFamily="2" charset="2"/>
              <a:buChar char="v"/>
            </a:pPr>
            <a:endParaRPr lang="en-US" dirty="0"/>
          </a:p>
          <a:p>
            <a:pPr algn="ctr">
              <a:buFont typeface="Wingdings" pitchFamily="2" charset="2"/>
              <a:buChar char="v"/>
            </a:pPr>
            <a:endParaRPr lang="en-US" dirty="0"/>
          </a:p>
        </p:txBody>
      </p:sp>
      <p:pic>
        <p:nvPicPr>
          <p:cNvPr id="5" name="~PP2997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5392400" y="9677400"/>
            <a:ext cx="457200" cy="457200"/>
          </a:xfrm>
          <a:prstGeom prst="rect">
            <a:avLst/>
          </a:prstGeom>
        </p:spPr>
      </p:pic>
      <p:sp>
        <p:nvSpPr>
          <p:cNvPr id="4" name="Google Shape;99;p2">
            <a:extLst>
              <a:ext uri="{FF2B5EF4-FFF2-40B4-BE49-F238E27FC236}">
                <a16:creationId xmlns:a16="http://schemas.microsoft.com/office/drawing/2014/main" id="{7675CBF9-F198-DB1E-9598-611D1CB62261}"/>
              </a:ext>
            </a:extLst>
          </p:cNvPr>
          <p:cNvSpPr/>
          <p:nvPr/>
        </p:nvSpPr>
        <p:spPr>
          <a:xfrm>
            <a:off x="6979219" y="9258299"/>
            <a:ext cx="113087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 advTm="715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17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7794" y="274638"/>
            <a:ext cx="12477134" cy="1143000"/>
          </a:xfrm>
        </p:spPr>
        <p:txBody>
          <a:bodyPr>
            <a:normAutofit/>
          </a:bodyPr>
          <a:lstStyle/>
          <a:p>
            <a:r>
              <a:rPr lang="en-US" sz="6600" b="1" dirty="0">
                <a:latin typeface="+mj-lt"/>
              </a:rPr>
              <a:t>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138516"/>
            <a:ext cx="14379677" cy="5530645"/>
          </a:xfrm>
        </p:spPr>
        <p:txBody>
          <a:bodyPr/>
          <a:lstStyle/>
          <a:p>
            <a:pPr algn="ctr">
              <a:buFont typeface="Wingdings" pitchFamily="2" charset="2"/>
              <a:buChar char="v"/>
            </a:pPr>
            <a:r>
              <a:rPr lang="en-US" sz="6600" b="1" dirty="0">
                <a:latin typeface="+mj-lt"/>
              </a:rPr>
              <a:t>Anger</a:t>
            </a:r>
          </a:p>
          <a:p>
            <a:pPr algn="ctr">
              <a:buFont typeface="Wingdings" pitchFamily="2" charset="2"/>
              <a:buChar char="v"/>
            </a:pPr>
            <a:r>
              <a:rPr lang="en-US" sz="6600" b="1" dirty="0">
                <a:latin typeface="+mj-lt"/>
              </a:rPr>
              <a:t>Advice</a:t>
            </a:r>
          </a:p>
          <a:p>
            <a:pPr algn="ctr">
              <a:buFont typeface="Wingdings" pitchFamily="2" charset="2"/>
              <a:buChar char="v"/>
            </a:pPr>
            <a:r>
              <a:rPr lang="en-US" sz="6600" b="1" dirty="0">
                <a:latin typeface="+mj-lt"/>
              </a:rPr>
              <a:t>Permission</a:t>
            </a:r>
          </a:p>
          <a:p>
            <a:pPr algn="ctr">
              <a:buFont typeface="Wingdings" pitchFamily="2" charset="2"/>
              <a:buChar char="v"/>
            </a:pPr>
            <a:r>
              <a:rPr lang="en-US" sz="6600" b="1" dirty="0">
                <a:latin typeface="+mj-lt"/>
              </a:rPr>
              <a:t>Movement</a:t>
            </a:r>
          </a:p>
          <a:p>
            <a:pPr algn="ctr">
              <a:buFont typeface="Wingdings" pitchFamily="2" charset="2"/>
              <a:buChar char="v"/>
            </a:pPr>
            <a:r>
              <a:rPr lang="en-US" sz="6600" b="1" dirty="0">
                <a:latin typeface="+mj-lt"/>
              </a:rPr>
              <a:t>Thought</a:t>
            </a:r>
          </a:p>
          <a:p>
            <a:pPr algn="ctr">
              <a:buFont typeface="Wingdings" pitchFamily="2" charset="2"/>
              <a:buChar char="v"/>
            </a:pPr>
            <a:endParaRPr lang="en-US" dirty="0"/>
          </a:p>
          <a:p>
            <a:pPr algn="ctr">
              <a:buFont typeface="Wingdings" pitchFamily="2" charset="2"/>
              <a:buChar char="v"/>
            </a:pPr>
            <a:endParaRPr lang="en-US" dirty="0"/>
          </a:p>
        </p:txBody>
      </p:sp>
      <p:pic>
        <p:nvPicPr>
          <p:cNvPr id="6" name="~PP3649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5392400" y="9677400"/>
            <a:ext cx="457200" cy="457200"/>
          </a:xfrm>
          <a:prstGeom prst="rect">
            <a:avLst/>
          </a:prstGeom>
        </p:spPr>
      </p:pic>
      <p:sp>
        <p:nvSpPr>
          <p:cNvPr id="4" name="Google Shape;99;p2">
            <a:extLst>
              <a:ext uri="{FF2B5EF4-FFF2-40B4-BE49-F238E27FC236}">
                <a16:creationId xmlns:a16="http://schemas.microsoft.com/office/drawing/2014/main" id="{F2AF0332-7AD2-6919-4F11-60D57AAEDFA8}"/>
              </a:ext>
            </a:extLst>
          </p:cNvPr>
          <p:cNvSpPr/>
          <p:nvPr/>
        </p:nvSpPr>
        <p:spPr>
          <a:xfrm>
            <a:off x="58993" y="9251434"/>
            <a:ext cx="1060409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 advTm="705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05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~PP323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5392400" y="9677400"/>
            <a:ext cx="457200" cy="457200"/>
          </a:xfrm>
          <a:prstGeom prst="rect">
            <a:avLst/>
          </a:prstGeom>
        </p:spPr>
      </p:pic>
      <p:pic>
        <p:nvPicPr>
          <p:cNvPr id="2" name="Picture 1" descr="IMG-20200814-WA004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0" y="0"/>
            <a:ext cx="14058900" cy="10287000"/>
          </a:xfrm>
          <a:prstGeom prst="rect">
            <a:avLst/>
          </a:prstGeom>
        </p:spPr>
      </p:pic>
    </p:spTree>
  </p:cSld>
  <p:clrMapOvr>
    <a:masterClrMapping/>
  </p:clrMapOvr>
  <p:transition advTm="900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00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5560" y="274638"/>
            <a:ext cx="13892981" cy="1143000"/>
          </a:xfrm>
        </p:spPr>
        <p:txBody>
          <a:bodyPr>
            <a:noAutofit/>
          </a:bodyPr>
          <a:lstStyle/>
          <a:p>
            <a:pPr algn="l"/>
            <a:r>
              <a:rPr lang="en-US" sz="6000" b="1" dirty="0">
                <a:latin typeface="+mj-lt"/>
              </a:rPr>
              <a:t>Abstract nouns formed from adjectives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89239"/>
            <a:ext cx="4040188" cy="884902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+mj-lt"/>
              </a:rPr>
              <a:t>ADJECTIVE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628102"/>
            <a:ext cx="4040188" cy="563019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5700" b="1" dirty="0">
                <a:solidFill>
                  <a:schemeClr val="tx1"/>
                </a:solidFill>
                <a:latin typeface="+mj-lt"/>
              </a:rPr>
              <a:t>brave</a:t>
            </a:r>
          </a:p>
          <a:p>
            <a:pPr marL="0" indent="0">
              <a:buNone/>
            </a:pPr>
            <a:r>
              <a:rPr lang="en-US" sz="5700" b="1" dirty="0">
                <a:solidFill>
                  <a:schemeClr val="tx1"/>
                </a:solidFill>
                <a:latin typeface="+mj-lt"/>
              </a:rPr>
              <a:t>honest</a:t>
            </a:r>
          </a:p>
          <a:p>
            <a:pPr marL="0" indent="0">
              <a:buNone/>
            </a:pPr>
            <a:r>
              <a:rPr lang="en-US" sz="5700" b="1" dirty="0">
                <a:solidFill>
                  <a:schemeClr val="tx1"/>
                </a:solidFill>
                <a:latin typeface="+mj-lt"/>
              </a:rPr>
              <a:t>poor</a:t>
            </a:r>
          </a:p>
          <a:p>
            <a:pPr marL="0" indent="0">
              <a:buNone/>
            </a:pPr>
            <a:r>
              <a:rPr lang="en-US" sz="5700" b="1" dirty="0">
                <a:solidFill>
                  <a:schemeClr val="tx1"/>
                </a:solidFill>
                <a:latin typeface="+mj-lt"/>
              </a:rPr>
              <a:t>high</a:t>
            </a:r>
          </a:p>
          <a:p>
            <a:pPr marL="0" indent="0">
              <a:buNone/>
            </a:pPr>
            <a:r>
              <a:rPr lang="en-US" sz="5700" b="1" dirty="0">
                <a:solidFill>
                  <a:schemeClr val="tx1"/>
                </a:solidFill>
                <a:latin typeface="+mj-lt"/>
              </a:rPr>
              <a:t>deep</a:t>
            </a:r>
          </a:p>
          <a:p>
            <a:pPr marL="0" indent="0">
              <a:buNone/>
            </a:pPr>
            <a:r>
              <a:rPr lang="en-US" sz="5700" b="1" dirty="0">
                <a:solidFill>
                  <a:schemeClr val="tx1"/>
                </a:solidFill>
                <a:latin typeface="+mj-lt"/>
              </a:rPr>
              <a:t>long</a:t>
            </a:r>
          </a:p>
          <a:p>
            <a:pPr marL="0" indent="0">
              <a:buNone/>
            </a:pPr>
            <a:r>
              <a:rPr lang="en-US" sz="5700" b="1" dirty="0">
                <a:solidFill>
                  <a:schemeClr val="tx1"/>
                </a:solidFill>
                <a:latin typeface="+mj-lt"/>
              </a:rPr>
              <a:t>proud</a:t>
            </a:r>
          </a:p>
          <a:p>
            <a:pPr marL="0" indent="0">
              <a:buNone/>
            </a:pPr>
            <a:r>
              <a:rPr lang="en-US" sz="5700" b="1" dirty="0">
                <a:solidFill>
                  <a:schemeClr val="tx1"/>
                </a:solidFill>
                <a:latin typeface="+mj-lt"/>
              </a:rPr>
              <a:t>true</a:t>
            </a:r>
          </a:p>
          <a:p>
            <a:pPr marL="0" indent="0">
              <a:buNone/>
            </a:pPr>
            <a:r>
              <a:rPr lang="en-US" sz="5700" b="1" dirty="0">
                <a:solidFill>
                  <a:schemeClr val="tx1"/>
                </a:solidFill>
                <a:latin typeface="+mj-lt"/>
              </a:rPr>
              <a:t>short</a:t>
            </a:r>
          </a:p>
          <a:p>
            <a:pPr marL="685800" indent="-685800">
              <a:buFont typeface="+mj-lt"/>
              <a:buAutoNum type="arabicPeriod"/>
            </a:pPr>
            <a:endParaRPr lang="en-US" dirty="0"/>
          </a:p>
          <a:p>
            <a:pPr marL="685800" indent="-685800">
              <a:buNone/>
            </a:pPr>
            <a:endParaRPr lang="en-US" dirty="0"/>
          </a:p>
          <a:p>
            <a:pPr marL="685800" indent="-68580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72452" y="2595716"/>
            <a:ext cx="3746090" cy="678426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ABSTRACT NOUN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049433" y="3797197"/>
            <a:ext cx="4763729" cy="707236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5200" b="1" dirty="0">
                <a:solidFill>
                  <a:schemeClr val="tx1"/>
                </a:solidFill>
                <a:latin typeface="+mj-lt"/>
              </a:rPr>
              <a:t>bravery</a:t>
            </a:r>
          </a:p>
          <a:p>
            <a:pPr>
              <a:buNone/>
            </a:pPr>
            <a:r>
              <a:rPr lang="en-US" sz="5200" b="1" dirty="0">
                <a:solidFill>
                  <a:schemeClr val="tx1"/>
                </a:solidFill>
                <a:latin typeface="+mj-lt"/>
              </a:rPr>
              <a:t>honesty</a:t>
            </a:r>
          </a:p>
          <a:p>
            <a:pPr>
              <a:buNone/>
            </a:pPr>
            <a:r>
              <a:rPr lang="en-US" sz="5200" b="1" dirty="0">
                <a:solidFill>
                  <a:schemeClr val="tx1"/>
                </a:solidFill>
                <a:latin typeface="+mj-lt"/>
              </a:rPr>
              <a:t>poverty</a:t>
            </a:r>
          </a:p>
          <a:p>
            <a:pPr>
              <a:buNone/>
            </a:pPr>
            <a:r>
              <a:rPr lang="en-US" sz="5200" b="1" dirty="0">
                <a:solidFill>
                  <a:schemeClr val="tx1"/>
                </a:solidFill>
                <a:latin typeface="+mj-lt"/>
              </a:rPr>
              <a:t>height</a:t>
            </a:r>
          </a:p>
          <a:p>
            <a:pPr>
              <a:buNone/>
            </a:pPr>
            <a:r>
              <a:rPr lang="en-US" sz="5200" b="1" dirty="0">
                <a:solidFill>
                  <a:schemeClr val="tx1"/>
                </a:solidFill>
                <a:latin typeface="+mj-lt"/>
              </a:rPr>
              <a:t>depth</a:t>
            </a:r>
          </a:p>
          <a:p>
            <a:pPr>
              <a:buNone/>
            </a:pPr>
            <a:r>
              <a:rPr lang="en-US" sz="5200" b="1" dirty="0">
                <a:solidFill>
                  <a:schemeClr val="tx1"/>
                </a:solidFill>
                <a:latin typeface="+mj-lt"/>
              </a:rPr>
              <a:t>length</a:t>
            </a:r>
          </a:p>
          <a:p>
            <a:pPr>
              <a:buNone/>
            </a:pPr>
            <a:r>
              <a:rPr lang="en-US" sz="5200" b="1" dirty="0">
                <a:solidFill>
                  <a:schemeClr val="tx1"/>
                </a:solidFill>
                <a:latin typeface="+mj-lt"/>
              </a:rPr>
              <a:t>pride</a:t>
            </a:r>
          </a:p>
          <a:p>
            <a:pPr>
              <a:buNone/>
            </a:pPr>
            <a:r>
              <a:rPr lang="en-US" sz="5200" b="1" dirty="0">
                <a:solidFill>
                  <a:schemeClr val="tx1"/>
                </a:solidFill>
                <a:latin typeface="+mj-lt"/>
              </a:rPr>
              <a:t>truth</a:t>
            </a:r>
          </a:p>
          <a:p>
            <a:pPr>
              <a:buNone/>
            </a:pPr>
            <a:r>
              <a:rPr lang="en-US" sz="5200" b="1" dirty="0">
                <a:solidFill>
                  <a:schemeClr val="tx1"/>
                </a:solidFill>
                <a:latin typeface="+mj-lt"/>
              </a:rPr>
              <a:t>shortage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9" name="Google Shape;99;p2">
            <a:extLst>
              <a:ext uri="{FF2B5EF4-FFF2-40B4-BE49-F238E27FC236}">
                <a16:creationId xmlns:a16="http://schemas.microsoft.com/office/drawing/2014/main" id="{6D198183-C47F-0449-8A4C-EE41DC64F422}"/>
              </a:ext>
            </a:extLst>
          </p:cNvPr>
          <p:cNvSpPr/>
          <p:nvPr/>
        </p:nvSpPr>
        <p:spPr>
          <a:xfrm>
            <a:off x="221227" y="9258299"/>
            <a:ext cx="8273844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 advTm="5798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85652" y="1535113"/>
            <a:ext cx="3746090" cy="639762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+mj-lt"/>
              </a:rPr>
              <a:t>ADJECTIVE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5652" y="2174874"/>
            <a:ext cx="4763728" cy="6895383"/>
          </a:xfrm>
        </p:spPr>
        <p:txBody>
          <a:bodyPr/>
          <a:lstStyle/>
          <a:p>
            <a:pPr marL="685800" indent="-685800">
              <a:buNone/>
            </a:pPr>
            <a:r>
              <a:rPr lang="en-US" sz="4800" b="1" dirty="0">
                <a:solidFill>
                  <a:schemeClr val="tx1"/>
                </a:solidFill>
                <a:latin typeface="+mj-lt"/>
              </a:rPr>
              <a:t> strong</a:t>
            </a:r>
          </a:p>
          <a:p>
            <a:pPr marL="685800" indent="-685800">
              <a:buNone/>
            </a:pPr>
            <a:r>
              <a:rPr lang="en-US" sz="4800" b="1" dirty="0">
                <a:solidFill>
                  <a:schemeClr val="tx1"/>
                </a:solidFill>
                <a:latin typeface="+mj-lt"/>
              </a:rPr>
              <a:t>Clean</a:t>
            </a:r>
          </a:p>
          <a:p>
            <a:pPr marL="685800" indent="-685800">
              <a:buNone/>
            </a:pPr>
            <a:r>
              <a:rPr lang="en-US" sz="4800" b="1" dirty="0">
                <a:solidFill>
                  <a:schemeClr val="tx1"/>
                </a:solidFill>
                <a:latin typeface="+mj-lt"/>
              </a:rPr>
              <a:t>courage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tx1"/>
                </a:solidFill>
                <a:latin typeface="+mj-lt"/>
              </a:rPr>
              <a:t>just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tx1"/>
                </a:solidFill>
                <a:latin typeface="+mj-lt"/>
              </a:rPr>
              <a:t>wise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tx1"/>
                </a:solidFill>
                <a:latin typeface="+mj-lt"/>
              </a:rPr>
              <a:t>beautiful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tx1"/>
                </a:solidFill>
                <a:latin typeface="+mj-lt"/>
              </a:rPr>
              <a:t>intelligent</a:t>
            </a:r>
          </a:p>
          <a:p>
            <a:pPr marL="685800" indent="-685800">
              <a:buAutoNum type="arabicPeriod" startAt="11"/>
            </a:pPr>
            <a:endParaRPr lang="en-US" sz="4800" b="1" dirty="0">
              <a:solidFill>
                <a:schemeClr val="tx1"/>
              </a:solidFill>
              <a:latin typeface="+mj-lt"/>
            </a:endParaRPr>
          </a:p>
          <a:p>
            <a:pPr marL="685800" indent="-685800">
              <a:buAutoNum type="arabicPeriod" startAt="11"/>
            </a:pPr>
            <a:endParaRPr lang="en-US" sz="4800" b="1" dirty="0">
              <a:solidFill>
                <a:schemeClr val="tx1"/>
              </a:solidFill>
              <a:latin typeface="+mj-lt"/>
            </a:endParaRPr>
          </a:p>
          <a:p>
            <a:pPr marL="685800" indent="-685800">
              <a:buNone/>
            </a:pPr>
            <a:endParaRPr lang="en-US" dirty="0"/>
          </a:p>
          <a:p>
            <a:pPr marL="685800" indent="-685800">
              <a:buNone/>
            </a:pPr>
            <a:endParaRPr lang="en-US" dirty="0"/>
          </a:p>
          <a:p>
            <a:pPr marL="685800" indent="-685800">
              <a:buNone/>
            </a:pPr>
            <a:endParaRPr lang="en-US" dirty="0"/>
          </a:p>
          <a:p>
            <a:pPr marL="685800" indent="-685800">
              <a:buNone/>
            </a:pPr>
            <a:endParaRPr lang="en-US" dirty="0"/>
          </a:p>
          <a:p>
            <a:pPr marL="685800" indent="-68580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571703" y="1535113"/>
            <a:ext cx="3495368" cy="639762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+mj-lt"/>
              </a:rPr>
              <a:t>ABSTRACT NOUN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910916" y="2174874"/>
            <a:ext cx="4572000" cy="497809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800" b="1" dirty="0">
                <a:solidFill>
                  <a:schemeClr val="tx1"/>
                </a:solidFill>
                <a:latin typeface="+mj-lt"/>
              </a:rPr>
              <a:t>strength</a:t>
            </a:r>
          </a:p>
          <a:p>
            <a:pPr>
              <a:buNone/>
            </a:pPr>
            <a:r>
              <a:rPr lang="en-US" sz="4800" b="1" dirty="0">
                <a:solidFill>
                  <a:schemeClr val="tx1"/>
                </a:solidFill>
                <a:latin typeface="+mj-lt"/>
              </a:rPr>
              <a:t>cleanliness</a:t>
            </a:r>
          </a:p>
          <a:p>
            <a:pPr>
              <a:buNone/>
            </a:pPr>
            <a:r>
              <a:rPr lang="en-US" sz="4800" b="1" dirty="0">
                <a:solidFill>
                  <a:schemeClr val="tx1"/>
                </a:solidFill>
                <a:latin typeface="+mj-lt"/>
              </a:rPr>
              <a:t>courageous</a:t>
            </a:r>
          </a:p>
          <a:p>
            <a:pPr>
              <a:buNone/>
            </a:pPr>
            <a:r>
              <a:rPr lang="en-US" sz="4800" b="1" dirty="0">
                <a:solidFill>
                  <a:schemeClr val="tx1"/>
                </a:solidFill>
                <a:latin typeface="+mj-lt"/>
              </a:rPr>
              <a:t>justice</a:t>
            </a:r>
          </a:p>
          <a:p>
            <a:pPr>
              <a:buNone/>
            </a:pPr>
            <a:r>
              <a:rPr lang="en-US" sz="4800" b="1" dirty="0">
                <a:solidFill>
                  <a:schemeClr val="tx1"/>
                </a:solidFill>
                <a:latin typeface="+mj-lt"/>
              </a:rPr>
              <a:t>wisdom</a:t>
            </a:r>
          </a:p>
          <a:p>
            <a:pPr>
              <a:buNone/>
            </a:pPr>
            <a:r>
              <a:rPr lang="en-US" sz="4800" b="1" dirty="0">
                <a:solidFill>
                  <a:schemeClr val="tx1"/>
                </a:solidFill>
                <a:latin typeface="+mj-lt"/>
              </a:rPr>
              <a:t>beauty</a:t>
            </a:r>
          </a:p>
          <a:p>
            <a:pPr>
              <a:buNone/>
            </a:pPr>
            <a:r>
              <a:rPr lang="en-US" sz="4800" b="1" dirty="0">
                <a:solidFill>
                  <a:schemeClr val="tx1"/>
                </a:solidFill>
                <a:latin typeface="+mj-lt"/>
              </a:rPr>
              <a:t>intelligence</a:t>
            </a:r>
          </a:p>
        </p:txBody>
      </p:sp>
      <p:pic>
        <p:nvPicPr>
          <p:cNvPr id="7" name="~PP1545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5392400" y="9677400"/>
            <a:ext cx="457200" cy="457200"/>
          </a:xfrm>
          <a:prstGeom prst="rect">
            <a:avLst/>
          </a:prstGeom>
        </p:spPr>
      </p:pic>
      <p:sp>
        <p:nvSpPr>
          <p:cNvPr id="8" name="Google Shape;99;p2">
            <a:extLst>
              <a:ext uri="{FF2B5EF4-FFF2-40B4-BE49-F238E27FC236}">
                <a16:creationId xmlns:a16="http://schemas.microsoft.com/office/drawing/2014/main" id="{5DE5EAC0-3D90-0645-3B26-626A6AB9984D}"/>
              </a:ext>
            </a:extLst>
          </p:cNvPr>
          <p:cNvSpPr/>
          <p:nvPr/>
        </p:nvSpPr>
        <p:spPr>
          <a:xfrm>
            <a:off x="10736826" y="9258299"/>
            <a:ext cx="7551173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 advTm="483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5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97</Words>
  <Application>Microsoft Office PowerPoint</Application>
  <PresentationFormat>Custom</PresentationFormat>
  <Paragraphs>86</Paragraphs>
  <Slides>10</Slides>
  <Notes>2</Notes>
  <HiddenSlides>0</HiddenSlides>
  <MMClips>7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</vt:lpstr>
      <vt:lpstr>Wingdings</vt:lpstr>
      <vt:lpstr>Office Theme</vt:lpstr>
      <vt:lpstr>PowerPoint Presentation</vt:lpstr>
      <vt:lpstr>Abstract Noun</vt:lpstr>
      <vt:lpstr>Qualities</vt:lpstr>
      <vt:lpstr>States</vt:lpstr>
      <vt:lpstr>Feelings</vt:lpstr>
      <vt:lpstr>Actions</vt:lpstr>
      <vt:lpstr>PowerPoint Presentation</vt:lpstr>
      <vt:lpstr>Abstract nouns formed from adjectives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ASUS</cp:lastModifiedBy>
  <cp:revision>12</cp:revision>
  <dcterms:created xsi:type="dcterms:W3CDTF">2006-08-16T00:00:00Z</dcterms:created>
  <dcterms:modified xsi:type="dcterms:W3CDTF">2023-07-04T04:48:47Z</dcterms:modified>
</cp:coreProperties>
</file>